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handoutMasterIdLst>
    <p:handoutMasterId r:id="rId21"/>
  </p:handoutMasterIdLst>
  <p:sldIdLst>
    <p:sldId id="774" r:id="rId2"/>
    <p:sldId id="880" r:id="rId3"/>
    <p:sldId id="894" r:id="rId4"/>
    <p:sldId id="909" r:id="rId5"/>
    <p:sldId id="910" r:id="rId6"/>
    <p:sldId id="936" r:id="rId7"/>
    <p:sldId id="928" r:id="rId8"/>
    <p:sldId id="622" r:id="rId9"/>
    <p:sldId id="912" r:id="rId10"/>
    <p:sldId id="860" r:id="rId11"/>
    <p:sldId id="940" r:id="rId12"/>
    <p:sldId id="827" r:id="rId13"/>
    <p:sldId id="877" r:id="rId14"/>
    <p:sldId id="938" r:id="rId15"/>
    <p:sldId id="937" r:id="rId16"/>
    <p:sldId id="911" r:id="rId17"/>
    <p:sldId id="448" r:id="rId18"/>
    <p:sldId id="939" r:id="rId19"/>
  </p:sldIdLst>
  <p:sldSz cx="9144000" cy="6858000" type="screen4x3"/>
  <p:notesSz cx="6856413" cy="908367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Embry" initials="JE" lastIdx="1" clrIdx="0">
    <p:extLst>
      <p:ext uri="{19B8F6BF-5375-455C-9EA6-DF929625EA0E}">
        <p15:presenceInfo xmlns:p15="http://schemas.microsoft.com/office/powerpoint/2012/main" userId="27b4e75b0b2f3d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00A200"/>
    <a:srgbClr val="FF66CC"/>
    <a:srgbClr val="070C1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1" autoAdjust="0"/>
    <p:restoredTop sz="86478" autoAdjust="0"/>
  </p:normalViewPr>
  <p:slideViewPr>
    <p:cSldViewPr>
      <p:cViewPr varScale="1">
        <p:scale>
          <a:sx n="69" d="100"/>
          <a:sy n="69" d="100"/>
        </p:scale>
        <p:origin x="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5T23:50:59.499" idx="1">
    <p:pos x="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3025"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DAB9335-DE1A-419B-AA73-63B5304A92E6}" type="datetimeFigureOut">
              <a:rPr lang="en-US"/>
              <a:pPr>
                <a:defRPr/>
              </a:pPr>
              <a:t>6/6/2021</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3025" y="8628063"/>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5166B3C-0F0E-4B1A-8A77-7AC7CF90908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083" tIns="45542" rIns="91083" bIns="4554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3025" y="0"/>
            <a:ext cx="2971800" cy="454025"/>
          </a:xfrm>
          <a:prstGeom prst="rect">
            <a:avLst/>
          </a:prstGeom>
        </p:spPr>
        <p:txBody>
          <a:bodyPr vert="horz" lIns="91083" tIns="45542" rIns="91083" bIns="45542" rtlCol="0"/>
          <a:lstStyle>
            <a:lvl1pPr algn="r" fontAlgn="auto">
              <a:spcBef>
                <a:spcPts val="0"/>
              </a:spcBef>
              <a:spcAft>
                <a:spcPts val="0"/>
              </a:spcAft>
              <a:defRPr sz="1200">
                <a:latin typeface="+mn-lt"/>
                <a:ea typeface="+mn-ea"/>
                <a:cs typeface="+mn-cs"/>
              </a:defRPr>
            </a:lvl1pPr>
          </a:lstStyle>
          <a:p>
            <a:pPr>
              <a:defRPr/>
            </a:pPr>
            <a:fld id="{486F750E-CCA1-45E0-9D6D-B6E0CAA382F8}" type="datetimeFigureOut">
              <a:rPr lang="en-US"/>
              <a:pPr>
                <a:defRPr/>
              </a:pPr>
              <a:t>6/6/2021</a:t>
            </a:fld>
            <a:endParaRPr lang="en-US"/>
          </a:p>
        </p:txBody>
      </p:sp>
      <p:sp>
        <p:nvSpPr>
          <p:cNvPr id="4" name="Slide Image Placeholder 3"/>
          <p:cNvSpPr>
            <a:spLocks noGrp="1" noRot="1" noChangeAspect="1"/>
          </p:cNvSpPr>
          <p:nvPr>
            <p:ph type="sldImg" idx="2"/>
          </p:nvPr>
        </p:nvSpPr>
        <p:spPr>
          <a:xfrm>
            <a:off x="1157288" y="681038"/>
            <a:ext cx="4541837" cy="3406775"/>
          </a:xfrm>
          <a:prstGeom prst="rect">
            <a:avLst/>
          </a:prstGeom>
          <a:noFill/>
          <a:ln w="12700">
            <a:solidFill>
              <a:prstClr val="black"/>
            </a:solidFill>
          </a:ln>
        </p:spPr>
        <p:txBody>
          <a:bodyPr vert="horz" lIns="91083" tIns="45542" rIns="91083" bIns="45542" rtlCol="0" anchor="ctr"/>
          <a:lstStyle/>
          <a:p>
            <a:pPr lvl="0"/>
            <a:endParaRPr lang="en-US" noProof="0"/>
          </a:p>
        </p:txBody>
      </p:sp>
      <p:sp>
        <p:nvSpPr>
          <p:cNvPr id="5" name="Notes Placeholder 4"/>
          <p:cNvSpPr>
            <a:spLocks noGrp="1"/>
          </p:cNvSpPr>
          <p:nvPr>
            <p:ph type="body" sz="quarter" idx="3"/>
          </p:nvPr>
        </p:nvSpPr>
        <p:spPr>
          <a:xfrm>
            <a:off x="685800" y="4314825"/>
            <a:ext cx="5484813" cy="4087813"/>
          </a:xfrm>
          <a:prstGeom prst="rect">
            <a:avLst/>
          </a:prstGeom>
        </p:spPr>
        <p:txBody>
          <a:bodyPr vert="horz" lIns="91083" tIns="45542" rIns="91083" bIns="4554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083" tIns="45542" rIns="91083" bIns="4554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3025" y="8628063"/>
            <a:ext cx="2971800" cy="454025"/>
          </a:xfrm>
          <a:prstGeom prst="rect">
            <a:avLst/>
          </a:prstGeom>
        </p:spPr>
        <p:txBody>
          <a:bodyPr vert="horz" lIns="91083" tIns="45542" rIns="91083" bIns="45542" rtlCol="0" anchor="b"/>
          <a:lstStyle>
            <a:lvl1pPr algn="r" fontAlgn="auto">
              <a:spcBef>
                <a:spcPts val="0"/>
              </a:spcBef>
              <a:spcAft>
                <a:spcPts val="0"/>
              </a:spcAft>
              <a:defRPr sz="1200">
                <a:latin typeface="+mn-lt"/>
                <a:ea typeface="+mn-ea"/>
                <a:cs typeface="+mn-cs"/>
              </a:defRPr>
            </a:lvl1pPr>
          </a:lstStyle>
          <a:p>
            <a:pPr>
              <a:defRPr/>
            </a:pPr>
            <a:fld id="{69BF4A9B-4DA0-48AF-87D2-A915ECA492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69BF4A9B-4DA0-48AF-87D2-A915ECA492D2}" type="slidenum">
              <a:rPr lang="en-US" smtClean="0"/>
              <a:pPr>
                <a:defRPr/>
              </a:pPr>
              <a:t>1</a:t>
            </a:fld>
            <a:endParaRPr lang="en-US"/>
          </a:p>
        </p:txBody>
      </p:sp>
    </p:spTree>
    <p:extLst>
      <p:ext uri="{BB962C8B-B14F-4D97-AF65-F5344CB8AC3E}">
        <p14:creationId xmlns:p14="http://schemas.microsoft.com/office/powerpoint/2010/main" val="166064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533CCB48-163C-47FB-BE1D-ED1AC2110E5B}"/>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10B9E09F-5D62-4209-9179-2117C3FA6813}"/>
              </a:ext>
            </a:extLst>
          </p:cNvPr>
          <p:cNvSpPr>
            <a:spLocks noGrp="1" noChangeArrowheads="1"/>
          </p:cNvSpPr>
          <p:nvPr>
            <p:ph type="body" idx="1"/>
          </p:nvPr>
        </p:nvSpPr>
        <p:spPr>
          <a:noFill/>
        </p:spPr>
        <p:txBody>
          <a:bodyPr/>
          <a:lstStyle/>
          <a:p>
            <a:r>
              <a:rPr lang="en-US" altLang="en-US" sz="1400" b="1"/>
              <a:t>This diagrams places the Earth….our ecosystems as the foundation for our human endeavors…this drawing places people as subset of the larger whole…it affirms that our ability to manifest our humanity is dependent upon the health of the ecosystem</a:t>
            </a:r>
            <a:br>
              <a:rPr lang="en-US" altLang="en-US" sz="1600" b="1"/>
            </a:br>
            <a:r>
              <a:rPr lang="en-US" altLang="en-US" sz="1400" b="1"/>
              <a:t>Ecosystem=Nature + People…and we see that human civilization is a subset of the eco-system……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BF4A9B-4DA0-48AF-87D2-A915ECA492D2}" type="slidenum">
              <a:rPr lang="en-US" smtClean="0"/>
              <a:pPr>
                <a:defRPr/>
              </a:pPr>
              <a:t>12</a:t>
            </a:fld>
            <a:endParaRPr lang="en-US"/>
          </a:p>
        </p:txBody>
      </p:sp>
    </p:spTree>
    <p:extLst>
      <p:ext uri="{BB962C8B-B14F-4D97-AF65-F5344CB8AC3E}">
        <p14:creationId xmlns:p14="http://schemas.microsoft.com/office/powerpoint/2010/main" val="149275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3853833-5192-4593-9D22-ACE990185283}"/>
              </a:ext>
            </a:extLst>
          </p:cNvPr>
          <p:cNvSpPr>
            <a:spLocks noGrp="1" noChangeArrowheads="1"/>
          </p:cNvSpPr>
          <p:nvPr>
            <p:ph type="sldNum" sz="quarter" idx="5"/>
          </p:nvPr>
        </p:nvSpPr>
        <p:spPr>
          <a:noFill/>
        </p:spPr>
        <p:txBody>
          <a:bodyPr/>
          <a:lstStyle>
            <a:lvl1pPr defTabSz="908050">
              <a:defRPr>
                <a:solidFill>
                  <a:schemeClr val="tx1"/>
                </a:solidFill>
                <a:latin typeface="Arial" panose="020B0604020202020204" pitchFamily="34" charset="0"/>
              </a:defRPr>
            </a:lvl1pPr>
            <a:lvl2pPr marL="742950" indent="-285750" defTabSz="908050">
              <a:defRPr>
                <a:solidFill>
                  <a:schemeClr val="tx1"/>
                </a:solidFill>
                <a:latin typeface="Arial" panose="020B0604020202020204" pitchFamily="34" charset="0"/>
              </a:defRPr>
            </a:lvl2pPr>
            <a:lvl3pPr marL="1143000" indent="-228600" defTabSz="908050">
              <a:defRPr>
                <a:solidFill>
                  <a:schemeClr val="tx1"/>
                </a:solidFill>
                <a:latin typeface="Arial" panose="020B0604020202020204" pitchFamily="34" charset="0"/>
              </a:defRPr>
            </a:lvl3pPr>
            <a:lvl4pPr marL="1600200" indent="-228600" defTabSz="908050">
              <a:defRPr>
                <a:solidFill>
                  <a:schemeClr val="tx1"/>
                </a:solidFill>
                <a:latin typeface="Arial" panose="020B0604020202020204" pitchFamily="34" charset="0"/>
              </a:defRPr>
            </a:lvl4pPr>
            <a:lvl5pPr marL="2057400" indent="-228600" defTabSz="908050">
              <a:defRPr>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44A18A-61B9-41F3-A830-C55422F1591A}" type="slidenum">
              <a:rPr lang="en-US" altLang="en-US" smtClean="0">
                <a:solidFill>
                  <a:srgbClr val="000000"/>
                </a:solidFill>
                <a:latin typeface="Calibri" panose="020F0502020204030204" pitchFamily="34" charset="0"/>
                <a:ea typeface="MS PGothic" panose="020B0600070205080204" pitchFamily="34" charset="-128"/>
                <a:cs typeface="ヒラギノ角ゴ Pro W3" charset="0"/>
              </a:rPr>
              <a:pPr eaLnBrk="1" hangingPunct="1"/>
              <a:t>13</a:t>
            </a:fld>
            <a:endParaRPr lang="en-US" altLang="en-US">
              <a:solidFill>
                <a:srgbClr val="000000"/>
              </a:solidFill>
              <a:latin typeface="Calibri" panose="020F0502020204030204" pitchFamily="34" charset="0"/>
              <a:ea typeface="MS PGothic" panose="020B0600070205080204" pitchFamily="34" charset="-128"/>
              <a:cs typeface="ヒラギノ角ゴ Pro W3" charset="0"/>
            </a:endParaRPr>
          </a:p>
        </p:txBody>
      </p:sp>
      <p:sp>
        <p:nvSpPr>
          <p:cNvPr id="46083" name="Rectangle 2">
            <a:extLst>
              <a:ext uri="{FF2B5EF4-FFF2-40B4-BE49-F238E27FC236}">
                <a16:creationId xmlns:a16="http://schemas.microsoft.com/office/drawing/2014/main" id="{3C048C28-8322-4DF6-953E-F35967FCA67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26D82DAA-0DD1-42B7-857B-77BBAA34CF2D}"/>
              </a:ext>
            </a:extLst>
          </p:cNvPr>
          <p:cNvSpPr>
            <a:spLocks noGrp="1" noChangeArrowheads="1"/>
          </p:cNvSpPr>
          <p:nvPr>
            <p:ph type="body" idx="1"/>
          </p:nvPr>
        </p:nvSpPr>
        <p:spPr>
          <a:noFill/>
        </p:spPr>
        <p:txBody>
          <a:bodyPr/>
          <a:lstStyle/>
          <a:p>
            <a:pPr>
              <a:spcBef>
                <a:spcPct val="0"/>
              </a:spcBef>
            </a:pPr>
            <a:endParaRPr lang="en-US" altLang="en-US">
              <a:latin typeface="Arial" panose="020B0604020202020204" pitchFamily="34" charset="0"/>
              <a:ea typeface="MS PGothic" panose="020B0600070205080204" pitchFamily="34" charset="-128"/>
            </a:endParaRPr>
          </a:p>
        </p:txBody>
      </p:sp>
      <p:sp>
        <p:nvSpPr>
          <p:cNvPr id="46085" name="Footer Placeholder 4">
            <a:extLst>
              <a:ext uri="{FF2B5EF4-FFF2-40B4-BE49-F238E27FC236}">
                <a16:creationId xmlns:a16="http://schemas.microsoft.com/office/drawing/2014/main" id="{6BDB04BF-76D0-4ABC-9BA0-B9FBAF4C5D0C}"/>
              </a:ext>
            </a:extLst>
          </p:cNvPr>
          <p:cNvSpPr>
            <a:spLocks noGrp="1"/>
          </p:cNvSpPr>
          <p:nvPr>
            <p:ph type="ftr" sz="quarter" idx="4"/>
          </p:nvPr>
        </p:nvSpPr>
        <p:spPr>
          <a:noFill/>
        </p:spPr>
        <p:txBody>
          <a:bodyPr/>
          <a:lstStyle>
            <a:lvl1pPr defTabSz="908050">
              <a:defRPr>
                <a:solidFill>
                  <a:schemeClr val="tx1"/>
                </a:solidFill>
                <a:latin typeface="Arial" panose="020B0604020202020204" pitchFamily="34" charset="0"/>
              </a:defRPr>
            </a:lvl1pPr>
            <a:lvl2pPr marL="742950" indent="-285750" defTabSz="908050">
              <a:defRPr>
                <a:solidFill>
                  <a:schemeClr val="tx1"/>
                </a:solidFill>
                <a:latin typeface="Arial" panose="020B0604020202020204" pitchFamily="34" charset="0"/>
              </a:defRPr>
            </a:lvl2pPr>
            <a:lvl3pPr marL="1143000" indent="-228600" defTabSz="908050">
              <a:defRPr>
                <a:solidFill>
                  <a:schemeClr val="tx1"/>
                </a:solidFill>
                <a:latin typeface="Arial" panose="020B0604020202020204" pitchFamily="34" charset="0"/>
              </a:defRPr>
            </a:lvl3pPr>
            <a:lvl4pPr marL="1600200" indent="-228600" defTabSz="908050">
              <a:defRPr>
                <a:solidFill>
                  <a:schemeClr val="tx1"/>
                </a:solidFill>
                <a:latin typeface="Arial" panose="020B0604020202020204" pitchFamily="34" charset="0"/>
              </a:defRPr>
            </a:lvl4pPr>
            <a:lvl5pPr marL="2057400" indent="-228600" defTabSz="908050">
              <a:defRPr>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latin typeface="Calibri" panose="020F0502020204030204" pitchFamily="34" charset="0"/>
                <a:ea typeface="MS PGothic" panose="020B0600070205080204" pitchFamily="34" charset="-128"/>
                <a:cs typeface="ヒラギノ角ゴ Pro W3" charset="0"/>
              </a:rPr>
              <a:t>BNIM Architects, 9 July 2008</a:t>
            </a:r>
          </a:p>
        </p:txBody>
      </p:sp>
      <p:sp>
        <p:nvSpPr>
          <p:cNvPr id="46086" name="Header Placeholder 5">
            <a:extLst>
              <a:ext uri="{FF2B5EF4-FFF2-40B4-BE49-F238E27FC236}">
                <a16:creationId xmlns:a16="http://schemas.microsoft.com/office/drawing/2014/main" id="{A0B5A97B-2DAE-4E02-B3B0-7774B9D34177}"/>
              </a:ext>
            </a:extLst>
          </p:cNvPr>
          <p:cNvSpPr>
            <a:spLocks noGrp="1"/>
          </p:cNvSpPr>
          <p:nvPr>
            <p:ph type="hdr" sz="quarter"/>
          </p:nvPr>
        </p:nvSpPr>
        <p:spPr>
          <a:noFill/>
        </p:spPr>
        <p:txBody>
          <a:bodyPr/>
          <a:lstStyle>
            <a:lvl1pPr defTabSz="908050">
              <a:defRPr>
                <a:solidFill>
                  <a:schemeClr val="tx1"/>
                </a:solidFill>
                <a:latin typeface="Arial" panose="020B0604020202020204" pitchFamily="34" charset="0"/>
              </a:defRPr>
            </a:lvl1pPr>
            <a:lvl2pPr marL="742950" indent="-285750" defTabSz="908050">
              <a:defRPr>
                <a:solidFill>
                  <a:schemeClr val="tx1"/>
                </a:solidFill>
                <a:latin typeface="Arial" panose="020B0604020202020204" pitchFamily="34" charset="0"/>
              </a:defRPr>
            </a:lvl2pPr>
            <a:lvl3pPr marL="1143000" indent="-228600" defTabSz="908050">
              <a:defRPr>
                <a:solidFill>
                  <a:schemeClr val="tx1"/>
                </a:solidFill>
                <a:latin typeface="Arial" panose="020B0604020202020204" pitchFamily="34" charset="0"/>
              </a:defRPr>
            </a:lvl3pPr>
            <a:lvl4pPr marL="1600200" indent="-228600" defTabSz="908050">
              <a:defRPr>
                <a:solidFill>
                  <a:schemeClr val="tx1"/>
                </a:solidFill>
                <a:latin typeface="Arial" panose="020B0604020202020204" pitchFamily="34" charset="0"/>
              </a:defRPr>
            </a:lvl4pPr>
            <a:lvl5pPr marL="2057400" indent="-228600" defTabSz="908050">
              <a:defRPr>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latin typeface="Calibri" panose="020F0502020204030204" pitchFamily="34" charset="0"/>
                <a:ea typeface="MS PGothic" panose="020B0600070205080204" pitchFamily="34" charset="-128"/>
                <a:cs typeface="ヒラギノ角ゴ Pro W3" charset="0"/>
              </a:rPr>
              <a:t>Kansas Gas Service - Naturally Green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E9BFE5B-18C7-4641-9399-19AAF485CB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665A72FA-7B18-40AC-8D7B-7EBA0B0758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2765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2765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2765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2765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765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765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765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765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
        <p:nvSpPr>
          <p:cNvPr id="2765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effectLst>
                  <a:outerShdw blurRad="38100" dist="38100" dir="2700000" algn="tl">
                    <a:srgbClr val="000000"/>
                  </a:outerShdw>
                </a:effectLst>
                <a:latin typeface="+mn-lt"/>
                <a:ea typeface="+mn-ea"/>
                <a:cs typeface="+mn-cs"/>
              </a:defRPr>
            </a:lvl1pPr>
          </a:lstStyle>
          <a:p>
            <a:pPr>
              <a:defRPr/>
            </a:pPr>
            <a:endParaRPr lang="en-US"/>
          </a:p>
        </p:txBody>
      </p:sp>
      <p:sp>
        <p:nvSpPr>
          <p:cNvPr id="2766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effectLst>
                  <a:outerShdw blurRad="38100" dist="38100" dir="2700000" algn="tl">
                    <a:srgbClr val="000000"/>
                  </a:outerShdw>
                </a:effectLst>
                <a:latin typeface="+mn-lt"/>
                <a:ea typeface="+mn-ea"/>
                <a:cs typeface="+mn-cs"/>
              </a:defRPr>
            </a:lvl1pPr>
          </a:lstStyle>
          <a:p>
            <a:pPr>
              <a:defRPr/>
            </a:pPr>
            <a:endParaRPr lang="en-US"/>
          </a:p>
        </p:txBody>
      </p:sp>
      <p:sp>
        <p:nvSpPr>
          <p:cNvPr id="2766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effectLst>
                  <a:outerShdw blurRad="38100" dist="38100" dir="2700000" algn="tl">
                    <a:srgbClr val="000000"/>
                  </a:outerShdw>
                </a:effectLst>
                <a:latin typeface="+mn-lt"/>
                <a:ea typeface="+mn-ea"/>
                <a:cs typeface="+mn-cs"/>
              </a:defRPr>
            </a:lvl1pPr>
          </a:lstStyle>
          <a:p>
            <a:pPr>
              <a:defRPr/>
            </a:pPr>
            <a:fld id="{33A435E3-6325-400A-94B1-1D7F1BE7C8E6}" type="slidenum">
              <a:rPr lang="en-US"/>
              <a:pPr>
                <a:defRPr/>
              </a:pPr>
              <a:t>‹#›</a:t>
            </a:fld>
            <a:endParaRPr lang="en-US"/>
          </a:p>
        </p:txBody>
      </p:sp>
      <p:sp>
        <p:nvSpPr>
          <p:cNvPr id="2766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6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webp"/><Relationship Id="rId5" Type="http://schemas.openxmlformats.org/officeDocument/2006/relationships/image" Target="../media/image2.webp"/><Relationship Id="rId4" Type="http://schemas.openxmlformats.org/officeDocument/2006/relationships/hyperlink" Target="http://www.sustainlex.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SOCVEDSQdAo?start=156&amp;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0qDqucDR4nk?start=2&amp;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kK6NrUmrV4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C015-3CDF-4F0F-85FA-931D421A0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04"/>
            <a:ext cx="9144000" cy="6857999"/>
          </a:xfrm>
          <a:prstGeom prst="rect">
            <a:avLst/>
          </a:prstGeom>
        </p:spPr>
      </p:pic>
      <p:sp>
        <p:nvSpPr>
          <p:cNvPr id="4" name="Rectangle 3">
            <a:extLst>
              <a:ext uri="{FF2B5EF4-FFF2-40B4-BE49-F238E27FC236}">
                <a16:creationId xmlns:a16="http://schemas.microsoft.com/office/drawing/2014/main" id="{B96AF46F-16CD-4E7D-A1ED-5FB1506E842A}"/>
              </a:ext>
            </a:extLst>
          </p:cNvPr>
          <p:cNvSpPr/>
          <p:nvPr/>
        </p:nvSpPr>
        <p:spPr>
          <a:xfrm>
            <a:off x="0" y="62805"/>
            <a:ext cx="9144000" cy="523220"/>
          </a:xfrm>
          <a:prstGeom prst="rect">
            <a:avLst/>
          </a:prstGeom>
        </p:spPr>
        <p:txBody>
          <a:bodyPr wrap="square">
            <a:spAutoFit/>
          </a:bodyPr>
          <a:lstStyle/>
          <a:p>
            <a:r>
              <a:rPr lang="en-US" sz="2800" dirty="0">
                <a:solidFill>
                  <a:srgbClr val="070C13"/>
                </a:solidFill>
              </a:rPr>
              <a:t>Greene Scholars- Summer Science Institute</a:t>
            </a:r>
          </a:p>
        </p:txBody>
      </p:sp>
      <p:sp>
        <p:nvSpPr>
          <p:cNvPr id="5" name="Rectangle 4">
            <a:extLst>
              <a:ext uri="{FF2B5EF4-FFF2-40B4-BE49-F238E27FC236}">
                <a16:creationId xmlns:a16="http://schemas.microsoft.com/office/drawing/2014/main" id="{0256999F-840E-4501-9CFA-2A840AB288D8}"/>
              </a:ext>
            </a:extLst>
          </p:cNvPr>
          <p:cNvSpPr/>
          <p:nvPr/>
        </p:nvSpPr>
        <p:spPr>
          <a:xfrm>
            <a:off x="4267200" y="914400"/>
            <a:ext cx="4648200" cy="1126462"/>
          </a:xfrm>
          <a:prstGeom prst="rect">
            <a:avLst/>
          </a:prstGeom>
        </p:spPr>
        <p:txBody>
          <a:bodyPr wrap="square">
            <a:spAutoFit/>
          </a:bodyPr>
          <a:lstStyle/>
          <a:p>
            <a:pPr algn="ctr" eaLnBrk="1" hangingPunct="1">
              <a:lnSpc>
                <a:spcPct val="80000"/>
              </a:lnSpc>
              <a:defRPr/>
            </a:pPr>
            <a:r>
              <a:rPr lang="en-US" sz="2800" b="1" dirty="0">
                <a:solidFill>
                  <a:srgbClr val="002060"/>
                </a:solidFill>
              </a:rPr>
              <a:t>Jim Embry</a:t>
            </a:r>
          </a:p>
          <a:p>
            <a:pPr algn="ctr" eaLnBrk="1" hangingPunct="1">
              <a:lnSpc>
                <a:spcPct val="80000"/>
              </a:lnSpc>
              <a:defRPr/>
            </a:pPr>
            <a:r>
              <a:rPr lang="en-US" sz="2800" b="1" i="1" dirty="0">
                <a:solidFill>
                  <a:srgbClr val="002060"/>
                </a:solidFill>
                <a:hlinkClick r:id="rId4">
                  <a:extLst>
                    <a:ext uri="{A12FA001-AC4F-418D-AE19-62706E023703}">
                      <ahyp:hlinkClr xmlns:ahyp="http://schemas.microsoft.com/office/drawing/2018/hyperlinkcolor" val="tx"/>
                    </a:ext>
                  </a:extLst>
                </a:hlinkClick>
              </a:rPr>
              <a:t>sustainlex.org</a:t>
            </a:r>
            <a:endParaRPr lang="en-US" sz="2800" b="1" i="1" dirty="0">
              <a:solidFill>
                <a:srgbClr val="002060"/>
              </a:solidFill>
            </a:endParaRPr>
          </a:p>
          <a:p>
            <a:pPr algn="ctr" eaLnBrk="1" hangingPunct="1">
              <a:lnSpc>
                <a:spcPct val="80000"/>
              </a:lnSpc>
              <a:defRPr/>
            </a:pPr>
            <a:r>
              <a:rPr lang="en-US" sz="2800" b="1" i="1" dirty="0">
                <a:solidFill>
                  <a:srgbClr val="002060"/>
                </a:solidFill>
              </a:rPr>
              <a:t>embryjim@gmail.com</a:t>
            </a:r>
            <a:endParaRPr lang="en-US" sz="2800" b="1" dirty="0">
              <a:solidFill>
                <a:srgbClr val="002060"/>
              </a:solidFill>
            </a:endParaRPr>
          </a:p>
        </p:txBody>
      </p:sp>
      <p:pic>
        <p:nvPicPr>
          <p:cNvPr id="6" name="Picture 5" descr="A picture containing person, wall, person, necktie&#10;&#10;Description automatically generated">
            <a:extLst>
              <a:ext uri="{FF2B5EF4-FFF2-40B4-BE49-F238E27FC236}">
                <a16:creationId xmlns:a16="http://schemas.microsoft.com/office/drawing/2014/main" id="{68018E83-3029-45FF-BC80-AD591F3E9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2500" y="2032695"/>
            <a:ext cx="1841500" cy="2667000"/>
          </a:xfrm>
          <a:prstGeom prst="rect">
            <a:avLst/>
          </a:prstGeom>
        </p:spPr>
      </p:pic>
      <p:pic>
        <p:nvPicPr>
          <p:cNvPr id="8" name="Picture 7" descr="A picture containing text, gauge&#10;&#10;Description automatically generated">
            <a:extLst>
              <a:ext uri="{FF2B5EF4-FFF2-40B4-BE49-F238E27FC236}">
                <a16:creationId xmlns:a16="http://schemas.microsoft.com/office/drawing/2014/main" id="{613AA80F-DFD5-4A79-A21F-E346D31ED8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467" y="731510"/>
            <a:ext cx="2120900" cy="1155700"/>
          </a:xfrm>
          <a:prstGeom prst="rect">
            <a:avLst/>
          </a:prstGeom>
        </p:spPr>
      </p:pic>
    </p:spTree>
    <p:extLst>
      <p:ext uri="{BB962C8B-B14F-4D97-AF65-F5344CB8AC3E}">
        <p14:creationId xmlns:p14="http://schemas.microsoft.com/office/powerpoint/2010/main" val="4073012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sitive Impact, Importance of Composting, Making a Diffe...">
            <a:extLst>
              <a:ext uri="{FF2B5EF4-FFF2-40B4-BE49-F238E27FC236}">
                <a16:creationId xmlns:a16="http://schemas.microsoft.com/office/drawing/2014/main" id="{E288F18A-303E-48C0-8C29-AD70E3CC8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6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6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1C9B4F2-3CB1-4B7D-B57C-4AA6FB940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45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EB998C19-2ECC-47EF-9657-9C06B5D4E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97"/>
            <a:ext cx="9144000" cy="1981200"/>
          </a:xfrm>
          <a:prstGeom prst="rect">
            <a:avLst/>
          </a:prstGeom>
        </p:spPr>
      </p:pic>
      <p:sp>
        <p:nvSpPr>
          <p:cNvPr id="4" name="Rectangle 3">
            <a:extLst>
              <a:ext uri="{FF2B5EF4-FFF2-40B4-BE49-F238E27FC236}">
                <a16:creationId xmlns:a16="http://schemas.microsoft.com/office/drawing/2014/main" id="{32E70763-1290-4241-BFC0-63CCEB9B2916}"/>
              </a:ext>
            </a:extLst>
          </p:cNvPr>
          <p:cNvSpPr/>
          <p:nvPr/>
        </p:nvSpPr>
        <p:spPr>
          <a:xfrm>
            <a:off x="0" y="2012197"/>
            <a:ext cx="5105400" cy="4524315"/>
          </a:xfrm>
          <a:prstGeom prst="rect">
            <a:avLst/>
          </a:prstGeom>
          <a:solidFill>
            <a:schemeClr val="accent6">
              <a:lumMod val="75000"/>
            </a:schemeClr>
          </a:solidFill>
        </p:spPr>
        <p:txBody>
          <a:bodyPr wrap="square">
            <a:spAutoFit/>
          </a:bodyPr>
          <a:lstStyle/>
          <a:p>
            <a:r>
              <a:rPr lang="en-US" sz="3200" b="1" dirty="0">
                <a:solidFill>
                  <a:srgbClr val="7030A0"/>
                </a:solidFill>
              </a:rPr>
              <a:t>Life Principles</a:t>
            </a:r>
          </a:p>
          <a:p>
            <a:pPr marL="457200" indent="-457200">
              <a:buFont typeface="Arial" panose="020B0604020202020204" pitchFamily="34" charset="0"/>
              <a:buChar char="•"/>
            </a:pPr>
            <a:r>
              <a:rPr lang="en-US" sz="3200" b="1" dirty="0">
                <a:solidFill>
                  <a:srgbClr val="FFFF00"/>
                </a:solidFill>
              </a:rPr>
              <a:t>Zero waste</a:t>
            </a:r>
          </a:p>
          <a:p>
            <a:pPr marL="457200" indent="-457200">
              <a:buFont typeface="Arial" panose="020B0604020202020204" pitchFamily="34" charset="0"/>
              <a:buChar char="•"/>
            </a:pPr>
            <a:r>
              <a:rPr lang="en-US" sz="3200" b="1" dirty="0">
                <a:solidFill>
                  <a:srgbClr val="FFFF00"/>
                </a:solidFill>
              </a:rPr>
              <a:t>Simple living</a:t>
            </a:r>
          </a:p>
          <a:p>
            <a:pPr marL="457200" indent="-457200">
              <a:buFont typeface="Arial" panose="020B0604020202020204" pitchFamily="34" charset="0"/>
              <a:buChar char="•"/>
            </a:pPr>
            <a:r>
              <a:rPr lang="en-US" sz="3200" b="1" dirty="0">
                <a:solidFill>
                  <a:srgbClr val="FFFF00"/>
                </a:solidFill>
              </a:rPr>
              <a:t>Devotion to nature study</a:t>
            </a:r>
          </a:p>
          <a:p>
            <a:pPr marL="457200" indent="-457200">
              <a:buFont typeface="Arial" panose="020B0604020202020204" pitchFamily="34" charset="0"/>
              <a:buChar char="•"/>
            </a:pPr>
            <a:r>
              <a:rPr lang="en-US" sz="3200" b="1" dirty="0">
                <a:solidFill>
                  <a:srgbClr val="FFFF00"/>
                </a:solidFill>
              </a:rPr>
              <a:t>Healthy diets/soil</a:t>
            </a:r>
          </a:p>
          <a:p>
            <a:pPr marL="457200" indent="-457200">
              <a:buFont typeface="Arial" panose="020B0604020202020204" pitchFamily="34" charset="0"/>
              <a:buChar char="•"/>
            </a:pPr>
            <a:r>
              <a:rPr lang="en-US" sz="3200" b="1" dirty="0">
                <a:solidFill>
                  <a:srgbClr val="FFFF00"/>
                </a:solidFill>
              </a:rPr>
              <a:t>Local food</a:t>
            </a:r>
          </a:p>
          <a:p>
            <a:pPr marL="457200" indent="-457200">
              <a:buFont typeface="Arial" panose="020B0604020202020204" pitchFamily="34" charset="0"/>
              <a:buChar char="•"/>
            </a:pPr>
            <a:r>
              <a:rPr lang="en-US" sz="3200" b="1" dirty="0">
                <a:solidFill>
                  <a:srgbClr val="FFFF00"/>
                </a:solidFill>
              </a:rPr>
              <a:t>Organic food</a:t>
            </a:r>
          </a:p>
          <a:p>
            <a:pPr marL="457200" indent="-457200">
              <a:buFont typeface="Arial" panose="020B0604020202020204" pitchFamily="34" charset="0"/>
              <a:buChar char="•"/>
            </a:pPr>
            <a:r>
              <a:rPr lang="en-US" sz="3200" b="1" dirty="0">
                <a:solidFill>
                  <a:srgbClr val="FFFF00"/>
                </a:solidFill>
              </a:rPr>
              <a:t>Spiritual practice</a:t>
            </a:r>
          </a:p>
        </p:txBody>
      </p:sp>
      <p:pic>
        <p:nvPicPr>
          <p:cNvPr id="5" name="Picture 4" descr="A picture containing text, person&#10;&#10;Description automatically generated">
            <a:extLst>
              <a:ext uri="{FF2B5EF4-FFF2-40B4-BE49-F238E27FC236}">
                <a16:creationId xmlns:a16="http://schemas.microsoft.com/office/drawing/2014/main" id="{9135BDFE-1749-4DF7-AA9D-C5F3DB739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012197"/>
            <a:ext cx="4076700" cy="4813514"/>
          </a:xfrm>
          <a:prstGeom prst="rect">
            <a:avLst/>
          </a:prstGeom>
        </p:spPr>
      </p:pic>
    </p:spTree>
    <p:extLst>
      <p:ext uri="{BB962C8B-B14F-4D97-AF65-F5344CB8AC3E}">
        <p14:creationId xmlns:p14="http://schemas.microsoft.com/office/powerpoint/2010/main" val="357333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descr="OPL_repport_Page_01">
            <a:extLst>
              <a:ext uri="{FF2B5EF4-FFF2-40B4-BE49-F238E27FC236}">
                <a16:creationId xmlns:a16="http://schemas.microsoft.com/office/drawing/2014/main" id="{812A699C-5723-4C8D-9594-0A23D46BB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83" t="62381" r="75291" b="6619"/>
          <a:stretch>
            <a:fillRect/>
          </a:stretch>
        </p:blipFill>
        <p:spPr bwMode="auto">
          <a:xfrm>
            <a:off x="0" y="0"/>
            <a:ext cx="5149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a:extLst>
              <a:ext uri="{FF2B5EF4-FFF2-40B4-BE49-F238E27FC236}">
                <a16:creationId xmlns:a16="http://schemas.microsoft.com/office/drawing/2014/main" id="{B9BA6A9A-61E6-48AD-8DBA-C07DC0209F6F}"/>
              </a:ext>
            </a:extLst>
          </p:cNvPr>
          <p:cNvSpPr txBox="1">
            <a:spLocks noChangeArrowheads="1"/>
          </p:cNvSpPr>
          <p:nvPr/>
        </p:nvSpPr>
        <p:spPr bwMode="auto">
          <a:xfrm>
            <a:off x="5262563" y="304800"/>
            <a:ext cx="36131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4400">
                <a:solidFill>
                  <a:srgbClr val="FFFFFF"/>
                </a:solidFill>
                <a:latin typeface="Cooper Black" panose="0208090404030B020404" pitchFamily="18" charset="0"/>
                <a:cs typeface="ヒラギノ角ゴ Pro W3" charset="0"/>
              </a:rPr>
              <a:t>Ten Principles of One Planet Living</a:t>
            </a:r>
          </a:p>
        </p:txBody>
      </p:sp>
      <p:pic>
        <p:nvPicPr>
          <p:cNvPr id="4" name="Picture 3" descr="The most famous photograph of all time. NASA's Full Earth. Taken in December 1972  during the Apollo 17 voyage to the Taurus-Littrow region of the Moon.">
            <a:extLst>
              <a:ext uri="{FF2B5EF4-FFF2-40B4-BE49-F238E27FC236}">
                <a16:creationId xmlns:a16="http://schemas.microsoft.com/office/drawing/2014/main" id="{4BA2FE7A-F064-4B0D-9450-3A91392E6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3841750"/>
            <a:ext cx="39941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D0E121-3277-4508-9A7D-C0C0FB5E70AB}"/>
              </a:ext>
            </a:extLst>
          </p:cNvPr>
          <p:cNvPicPr>
            <a:picLocks noChangeAspect="1" noChangeArrowheads="1"/>
          </p:cNvPicPr>
          <p:nvPr/>
        </p:nvPicPr>
        <p:blipFill>
          <a:blip r:embed="rId2"/>
          <a:srcRect/>
          <a:stretch>
            <a:fillRect/>
          </a:stretch>
        </p:blipFill>
        <p:spPr bwMode="auto">
          <a:xfrm>
            <a:off x="0" y="0"/>
            <a:ext cx="4281268" cy="6858000"/>
          </a:xfrm>
          <a:prstGeom prst="rect">
            <a:avLst/>
          </a:prstGeom>
          <a:noFill/>
          <a:ln w="9525">
            <a:noFill/>
            <a:miter lim="800000"/>
            <a:headEnd/>
            <a:tailEnd/>
          </a:ln>
        </p:spPr>
      </p:pic>
      <p:pic>
        <p:nvPicPr>
          <p:cNvPr id="3" name="Picture 2">
            <a:extLst>
              <a:ext uri="{FF2B5EF4-FFF2-40B4-BE49-F238E27FC236}">
                <a16:creationId xmlns:a16="http://schemas.microsoft.com/office/drawing/2014/main" id="{5A3CD387-9F54-42BF-B669-1CDAADF246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08977" y="-55245"/>
            <a:ext cx="4876800" cy="7065645"/>
          </a:xfrm>
          <a:prstGeom prst="rect">
            <a:avLst/>
          </a:prstGeom>
          <a:noFill/>
          <a:ln>
            <a:noFill/>
          </a:ln>
        </p:spPr>
      </p:pic>
    </p:spTree>
    <p:extLst>
      <p:ext uri="{BB962C8B-B14F-4D97-AF65-F5344CB8AC3E}">
        <p14:creationId xmlns:p14="http://schemas.microsoft.com/office/powerpoint/2010/main" val="289140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81966C1-A5B0-4C54-ADA7-14431DEAE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161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898170-FCD0-49EF-B426-498589DDC94F}"/>
              </a:ext>
            </a:extLst>
          </p:cNvPr>
          <p:cNvSpPr txBox="1"/>
          <p:nvPr/>
        </p:nvSpPr>
        <p:spPr>
          <a:xfrm>
            <a:off x="-152400" y="228600"/>
            <a:ext cx="9144000" cy="5355312"/>
          </a:xfrm>
          <a:prstGeom prst="rect">
            <a:avLst/>
          </a:prstGeom>
          <a:noFill/>
        </p:spPr>
        <p:txBody>
          <a:bodyPr wrap="square">
            <a:spAutoFit/>
          </a:bodyPr>
          <a:lstStyle/>
          <a:p>
            <a:pPr marL="457200" rtl="0">
              <a:spcBef>
                <a:spcPts val="0"/>
              </a:spcBef>
              <a:spcAft>
                <a:spcPts val="0"/>
              </a:spcAft>
            </a:pPr>
            <a:br>
              <a:rPr lang="en-US" dirty="0"/>
            </a:br>
            <a:r>
              <a:rPr lang="en-US" sz="5400" i="1" dirty="0">
                <a:solidFill>
                  <a:srgbClr val="000000"/>
                </a:solidFill>
                <a:effectLst/>
                <a:latin typeface="Arial Black" panose="020B0A04020102020204" pitchFamily="34" charset="0"/>
              </a:rPr>
              <a:t>"He could have added fortune to fame, but caring for neither, he found happiness and </a:t>
            </a:r>
            <a:r>
              <a:rPr lang="en-US" sz="5400" i="1" dirty="0" err="1">
                <a:solidFill>
                  <a:srgbClr val="000000"/>
                </a:solidFill>
                <a:effectLst/>
                <a:latin typeface="Arial Black" panose="020B0A04020102020204" pitchFamily="34" charset="0"/>
              </a:rPr>
              <a:t>honour</a:t>
            </a:r>
            <a:r>
              <a:rPr lang="en-US" sz="5400" i="1" dirty="0">
                <a:solidFill>
                  <a:srgbClr val="000000"/>
                </a:solidFill>
                <a:effectLst/>
                <a:latin typeface="Arial Black" panose="020B0A04020102020204" pitchFamily="34" charset="0"/>
              </a:rPr>
              <a:t> in being helpful to the world</a:t>
            </a:r>
            <a:r>
              <a:rPr lang="en-US" i="1" dirty="0">
                <a:solidFill>
                  <a:srgbClr val="000000"/>
                </a:solidFill>
                <a:effectLst/>
              </a:rPr>
              <a:t>."</a:t>
            </a:r>
            <a:endParaRPr lang="en-US" dirty="0">
              <a:effectLst/>
            </a:endParaRPr>
          </a:p>
        </p:txBody>
      </p:sp>
    </p:spTree>
    <p:extLst>
      <p:ext uri="{BB962C8B-B14F-4D97-AF65-F5344CB8AC3E}">
        <p14:creationId xmlns:p14="http://schemas.microsoft.com/office/powerpoint/2010/main" val="266469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D829CD4-ECCA-4D18-B94C-D06526EEAC46}"/>
              </a:ext>
            </a:extLst>
          </p:cNvPr>
          <p:cNvSpPr txBox="1">
            <a:spLocks noGrp="1"/>
          </p:cNvSpPr>
          <p:nvPr>
            <p:ph type="title"/>
          </p:nvPr>
        </p:nvSpPr>
        <p:spPr/>
        <p:txBody>
          <a:bodyPr/>
          <a:lstStyle/>
          <a:p>
            <a:endParaRPr altLang="en-US">
              <a:latin typeface="Verdana" panose="020B0604030504040204" pitchFamily="34" charset="0"/>
              <a:ea typeface="MS PGothic" panose="020B0600070205080204" pitchFamily="34" charset="-128"/>
            </a:endParaRPr>
          </a:p>
        </p:txBody>
      </p:sp>
      <p:pic>
        <p:nvPicPr>
          <p:cNvPr id="72707" name="Content Placeholder 3">
            <a:extLst>
              <a:ext uri="{FF2B5EF4-FFF2-40B4-BE49-F238E27FC236}">
                <a16:creationId xmlns:a16="http://schemas.microsoft.com/office/drawing/2014/main" id="{94D22093-D37B-4316-8971-4A3C1A51FC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7" y="-499005"/>
            <a:ext cx="9296400" cy="7323138"/>
          </a:xfrm>
        </p:spPr>
      </p:pic>
      <p:sp>
        <p:nvSpPr>
          <p:cNvPr id="72708" name="TextBox 1">
            <a:extLst>
              <a:ext uri="{FF2B5EF4-FFF2-40B4-BE49-F238E27FC236}">
                <a16:creationId xmlns:a16="http://schemas.microsoft.com/office/drawing/2014/main" id="{382BA8C7-39BE-432F-AC14-8B74025D268A}"/>
              </a:ext>
            </a:extLst>
          </p:cNvPr>
          <p:cNvSpPr txBox="1">
            <a:spLocks noChangeArrowheads="1"/>
          </p:cNvSpPr>
          <p:nvPr/>
        </p:nvSpPr>
        <p:spPr bwMode="auto">
          <a:xfrm>
            <a:off x="0" y="1181100"/>
            <a:ext cx="411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rgbClr val="FFFFFF"/>
                </a:solidFill>
                <a:latin typeface="Verdana" panose="020B060403050404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9600">
                <a:solidFill>
                  <a:srgbClr val="FF0000"/>
                </a:solidFill>
                <a:latin typeface="Impact" panose="020B0806030902050204" pitchFamily="34" charset="0"/>
              </a:rPr>
              <a:t>It is a small </a:t>
            </a:r>
          </a:p>
        </p:txBody>
      </p:sp>
      <p:sp>
        <p:nvSpPr>
          <p:cNvPr id="2" name="TextBox 1">
            <a:extLst>
              <a:ext uri="{FF2B5EF4-FFF2-40B4-BE49-F238E27FC236}">
                <a16:creationId xmlns:a16="http://schemas.microsoft.com/office/drawing/2014/main" id="{D99AF269-EE07-4E46-BD5E-D8451797B263}"/>
              </a:ext>
            </a:extLst>
          </p:cNvPr>
          <p:cNvSpPr txBox="1"/>
          <p:nvPr/>
        </p:nvSpPr>
        <p:spPr>
          <a:xfrm>
            <a:off x="18520" y="6177802"/>
            <a:ext cx="9279467" cy="646331"/>
          </a:xfrm>
          <a:prstGeom prst="rect">
            <a:avLst/>
          </a:prstGeom>
          <a:solidFill>
            <a:srgbClr val="FFFF00"/>
          </a:solidFill>
        </p:spPr>
        <p:txBody>
          <a:bodyPr wrap="square" rtlCol="0">
            <a:spAutoFit/>
          </a:bodyPr>
          <a:lstStyle/>
          <a:p>
            <a:r>
              <a:rPr lang="en-US" sz="3600" b="1" dirty="0">
                <a:solidFill>
                  <a:schemeClr val="accent6">
                    <a:lumMod val="75000"/>
                  </a:schemeClr>
                </a:solidFill>
                <a:latin typeface="+mj-lt"/>
              </a:rPr>
              <a:t>Leaders for a Sustainable Future</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A2847-1FCB-4AF0-96C7-BD105A6A5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359038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istory &amp; Culture - George Washington Carver National Monument (U.S.  National Park Service)">
            <a:extLst>
              <a:ext uri="{FF2B5EF4-FFF2-40B4-BE49-F238E27FC236}">
                <a16:creationId xmlns:a16="http://schemas.microsoft.com/office/drawing/2014/main" id="{1A0D948C-E6E5-40F1-80A2-A0CE5A38F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8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81966C1-A5B0-4C54-ADA7-14431DEAE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712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eorge Washington Carver Bio Part 4">
            <a:hlinkClick r:id="" action="ppaction://media"/>
            <a:extLst>
              <a:ext uri="{FF2B5EF4-FFF2-40B4-BE49-F238E27FC236}">
                <a16:creationId xmlns:a16="http://schemas.microsoft.com/office/drawing/2014/main" id="{000ED858-9D8C-4401-9EB3-8E8301646F44}"/>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2661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eorge Washington Carver Bio Part 5">
            <a:hlinkClick r:id="" action="ppaction://media"/>
            <a:extLst>
              <a:ext uri="{FF2B5EF4-FFF2-40B4-BE49-F238E27FC236}">
                <a16:creationId xmlns:a16="http://schemas.microsoft.com/office/drawing/2014/main" id="{35297FA3-4D68-4548-AAAA-2441188F5BD5}"/>
              </a:ext>
            </a:extLst>
          </p:cNvPr>
          <p:cNvPicPr>
            <a:picLocks noRot="1" noChangeAspect="1"/>
          </p:cNvPicPr>
          <p:nvPr>
            <a:videoFile r:link="rId1"/>
          </p:nvPr>
        </p:nvPicPr>
        <p:blipFill>
          <a:blip r:embed="rId3"/>
          <a:stretch>
            <a:fillRect/>
          </a:stretch>
        </p:blipFill>
        <p:spPr>
          <a:xfrm>
            <a:off x="0" y="-51955"/>
            <a:ext cx="9144000" cy="6961909"/>
          </a:xfrm>
          <a:prstGeom prst="rect">
            <a:avLst/>
          </a:prstGeom>
        </p:spPr>
      </p:pic>
    </p:spTree>
    <p:extLst>
      <p:ext uri="{BB962C8B-B14F-4D97-AF65-F5344CB8AC3E}">
        <p14:creationId xmlns:p14="http://schemas.microsoft.com/office/powerpoint/2010/main" val="70197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erkats&#10;&#10;Description automatically generated with medium confidence">
            <a:extLst>
              <a:ext uri="{FF2B5EF4-FFF2-40B4-BE49-F238E27FC236}">
                <a16:creationId xmlns:a16="http://schemas.microsoft.com/office/drawing/2014/main" id="{5166FEAC-0FDB-4854-B2E7-F123D2B50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13855"/>
            <a:ext cx="9220200" cy="6858000"/>
          </a:xfrm>
          <a:prstGeom prst="rect">
            <a:avLst/>
          </a:prstGeom>
        </p:spPr>
      </p:pic>
      <p:sp>
        <p:nvSpPr>
          <p:cNvPr id="4" name="TextBox 3">
            <a:extLst>
              <a:ext uri="{FF2B5EF4-FFF2-40B4-BE49-F238E27FC236}">
                <a16:creationId xmlns:a16="http://schemas.microsoft.com/office/drawing/2014/main" id="{F23530DB-97FC-4284-B8B5-D7F0E0BB9A7C}"/>
              </a:ext>
            </a:extLst>
          </p:cNvPr>
          <p:cNvSpPr txBox="1"/>
          <p:nvPr/>
        </p:nvSpPr>
        <p:spPr>
          <a:xfrm>
            <a:off x="228600" y="-27709"/>
            <a:ext cx="7467600" cy="1292662"/>
          </a:xfrm>
          <a:prstGeom prst="rect">
            <a:avLst/>
          </a:prstGeom>
          <a:noFill/>
        </p:spPr>
        <p:txBody>
          <a:bodyPr wrap="square" rtlCol="0">
            <a:spAutoFit/>
          </a:bodyPr>
          <a:lstStyle/>
          <a:p>
            <a:pPr algn="ctr"/>
            <a:r>
              <a:rPr lang="en-US" sz="2000" dirty="0">
                <a:solidFill>
                  <a:srgbClr val="7030A0"/>
                </a:solidFill>
                <a:latin typeface="Arial Black" panose="020B0A04020102020204" pitchFamily="34" charset="0"/>
              </a:rPr>
              <a:t>Small Groups</a:t>
            </a:r>
          </a:p>
          <a:p>
            <a:pPr algn="ctr"/>
            <a:r>
              <a:rPr lang="en-US" sz="2000" dirty="0">
                <a:solidFill>
                  <a:srgbClr val="7030A0"/>
                </a:solidFill>
                <a:latin typeface="Arial Black" panose="020B0A04020102020204" pitchFamily="34" charset="0"/>
              </a:rPr>
              <a:t>Peanut Group… Sweet Potato Group….Soybean Group Flower Group…Fungi Group</a:t>
            </a:r>
          </a:p>
          <a:p>
            <a:endParaRPr lang="en-US" dirty="0"/>
          </a:p>
        </p:txBody>
      </p:sp>
      <p:sp>
        <p:nvSpPr>
          <p:cNvPr id="6" name="TextBox 5">
            <a:extLst>
              <a:ext uri="{FF2B5EF4-FFF2-40B4-BE49-F238E27FC236}">
                <a16:creationId xmlns:a16="http://schemas.microsoft.com/office/drawing/2014/main" id="{E08A99B5-1B11-48F1-AD4D-BD774475ED89}"/>
              </a:ext>
            </a:extLst>
          </p:cNvPr>
          <p:cNvSpPr txBox="1"/>
          <p:nvPr/>
        </p:nvSpPr>
        <p:spPr>
          <a:xfrm>
            <a:off x="0" y="908301"/>
            <a:ext cx="9199418" cy="2246769"/>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Questions: </a:t>
            </a:r>
          </a:p>
          <a:p>
            <a:pPr algn="ct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has NASA, David Robinson and others been inspired </a:t>
            </a:r>
            <a:r>
              <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by Carver’s Legacy? </a:t>
            </a: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Was Carver’s work significant enough to support the claim that he was one of the top scientists of his day?</a:t>
            </a:r>
            <a:endParaRPr lang="en-US" sz="2800" b="1" dirty="0">
              <a:solidFill>
                <a:srgbClr val="FFFF00"/>
              </a:solidFill>
            </a:endParaRPr>
          </a:p>
        </p:txBody>
      </p:sp>
    </p:spTree>
    <p:extLst>
      <p:ext uri="{BB962C8B-B14F-4D97-AF65-F5344CB8AC3E}">
        <p14:creationId xmlns:p14="http://schemas.microsoft.com/office/powerpoint/2010/main" val="66470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zebras standing in a field&#10;&#10;Description automatically generated with medium confidence">
            <a:extLst>
              <a:ext uri="{FF2B5EF4-FFF2-40B4-BE49-F238E27FC236}">
                <a16:creationId xmlns:a16="http://schemas.microsoft.com/office/drawing/2014/main" id="{3E6000A6-0AEC-4E2D-9C8A-D9788048F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687D862A-9DCC-4562-9123-C3811533E985}"/>
              </a:ext>
            </a:extLst>
          </p:cNvPr>
          <p:cNvSpPr txBox="1"/>
          <p:nvPr/>
        </p:nvSpPr>
        <p:spPr>
          <a:xfrm>
            <a:off x="381000" y="0"/>
            <a:ext cx="7772400" cy="707886"/>
          </a:xfrm>
          <a:prstGeom prst="rect">
            <a:avLst/>
          </a:prstGeom>
          <a:noFill/>
        </p:spPr>
        <p:txBody>
          <a:bodyPr wrap="square" rtlCol="0">
            <a:spAutoFit/>
          </a:bodyPr>
          <a:lstStyle/>
          <a:p>
            <a:r>
              <a:rPr lang="en-US" sz="4000" dirty="0">
                <a:latin typeface="Arial Black" panose="020B0A04020102020204" pitchFamily="34" charset="0"/>
              </a:rPr>
              <a:t>Small group report back</a:t>
            </a:r>
          </a:p>
        </p:txBody>
      </p:sp>
    </p:spTree>
    <p:extLst>
      <p:ext uri="{BB962C8B-B14F-4D97-AF65-F5344CB8AC3E}">
        <p14:creationId xmlns:p14="http://schemas.microsoft.com/office/powerpoint/2010/main" val="295607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499B2CD4-7B4E-472C-9414-FDAB73C6752A}"/>
              </a:ext>
            </a:extLst>
          </p:cNvPr>
          <p:cNvSpPr>
            <a:spLocks noGrp="1" noChangeArrowheads="1"/>
          </p:cNvSpPr>
          <p:nvPr>
            <p:ph type="title"/>
          </p:nvPr>
        </p:nvSpPr>
        <p:spPr>
          <a:xfrm>
            <a:off x="0" y="0"/>
            <a:ext cx="9144000" cy="1428750"/>
          </a:xfrm>
          <a:solidFill>
            <a:srgbClr val="006600"/>
          </a:solidFill>
        </p:spPr>
        <p:txBody>
          <a:bodyPr/>
          <a:lstStyle/>
          <a:p>
            <a:pPr>
              <a:defRPr/>
            </a:pPr>
            <a:r>
              <a:rPr lang="en-US" altLang="en-US" dirty="0"/>
              <a:t>Our Global</a:t>
            </a:r>
            <a:r>
              <a:rPr lang="en-US" altLang="en-US" sz="3640" dirty="0"/>
              <a:t> </a:t>
            </a:r>
            <a:r>
              <a:rPr lang="en-US" altLang="en-US" dirty="0"/>
              <a:t>Ecosystem=</a:t>
            </a:r>
            <a:br>
              <a:rPr lang="en-US" altLang="en-US" dirty="0"/>
            </a:br>
            <a:r>
              <a:rPr lang="en-US" altLang="en-US" dirty="0"/>
              <a:t>Nature + People</a:t>
            </a:r>
          </a:p>
        </p:txBody>
      </p:sp>
      <p:pic>
        <p:nvPicPr>
          <p:cNvPr id="525315" name="Picture 3" descr="egg">
            <a:extLst>
              <a:ext uri="{FF2B5EF4-FFF2-40B4-BE49-F238E27FC236}">
                <a16:creationId xmlns:a16="http://schemas.microsoft.com/office/drawing/2014/main" id="{BF5A9881-0C3F-49BB-9844-29928BBBB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750"/>
            <a:ext cx="9144000" cy="5429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25315"/>
                                        </p:tgtEl>
                                        <p:attrNameLst>
                                          <p:attrName>style.visibility</p:attrName>
                                        </p:attrNameLst>
                                      </p:cBhvr>
                                      <p:to>
                                        <p:strVal val="visible"/>
                                      </p:to>
                                    </p:set>
                                    <p:animEffect transition="in" filter="wheel(4)">
                                      <p:cBhvr>
                                        <p:cTn id="7" dur="2000"/>
                                        <p:tgtEl>
                                          <p:spTgt spid="525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5 Ways to Make Your Garden Regenerative">
            <a:hlinkClick r:id="" action="ppaction://media"/>
            <a:extLst>
              <a:ext uri="{FF2B5EF4-FFF2-40B4-BE49-F238E27FC236}">
                <a16:creationId xmlns:a16="http://schemas.microsoft.com/office/drawing/2014/main" id="{160C7677-D588-4D84-97BC-7C64C59706FB}"/>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821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32795</TotalTime>
  <Words>222</Words>
  <Application>Microsoft Office PowerPoint</Application>
  <PresentationFormat>On-screen Show (4:3)</PresentationFormat>
  <Paragraphs>28</Paragraphs>
  <Slides>18</Slides>
  <Notes>4</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Cooper Black</vt:lpstr>
      <vt:lpstr>Impact</vt:lpstr>
      <vt:lpstr>Verdana</vt:lpstr>
      <vt:lpstr>Wingdings</vt:lpstr>
      <vt:lpstr>Glass 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Global Ecosystem= Nature +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embry</dc:creator>
  <cp:lastModifiedBy>Jim Embry</cp:lastModifiedBy>
  <cp:revision>425</cp:revision>
  <cp:lastPrinted>2020-07-31T16:54:40Z</cp:lastPrinted>
  <dcterms:created xsi:type="dcterms:W3CDTF">2009-03-12T10:15:21Z</dcterms:created>
  <dcterms:modified xsi:type="dcterms:W3CDTF">2021-06-06T16:31:26Z</dcterms:modified>
</cp:coreProperties>
</file>